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45" r:id="rId2"/>
    <p:sldId id="367" r:id="rId3"/>
    <p:sldId id="380" r:id="rId4"/>
    <p:sldId id="375" r:id="rId5"/>
    <p:sldId id="357" r:id="rId6"/>
    <p:sldId id="372" r:id="rId7"/>
    <p:sldId id="361" r:id="rId8"/>
    <p:sldId id="378" r:id="rId9"/>
    <p:sldId id="370" r:id="rId10"/>
    <p:sldId id="376" r:id="rId11"/>
    <p:sldId id="382" r:id="rId12"/>
    <p:sldId id="374" r:id="rId1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Başlıksız Bölüm" id="{1ABF876B-C480-482A-B346-D7DD330C7628}">
          <p14:sldIdLst>
            <p14:sldId id="345"/>
            <p14:sldId id="367"/>
            <p14:sldId id="380"/>
            <p14:sldId id="375"/>
            <p14:sldId id="357"/>
            <p14:sldId id="372"/>
            <p14:sldId id="361"/>
            <p14:sldId id="378"/>
            <p14:sldId id="370"/>
            <p14:sldId id="376"/>
            <p14:sldId id="382"/>
            <p14:sldId id="3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len Simsek" initials="SS" lastIdx="1" clrIdx="0">
    <p:extLst>
      <p:ext uri="{19B8F6BF-5375-455C-9EA6-DF929625EA0E}">
        <p15:presenceInfo xmlns="" xmlns:p15="http://schemas.microsoft.com/office/powerpoint/2012/main" userId="97733054c12c77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CACD4"/>
    <a:srgbClr val="8BD1E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0305" autoAdjust="0"/>
  </p:normalViewPr>
  <p:slideViewPr>
    <p:cSldViewPr>
      <p:cViewPr varScale="1">
        <p:scale>
          <a:sx n="98" d="100"/>
          <a:sy n="98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262C-DBCB-4985-BB3B-498B51C602D4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85613-FFD6-42A0-815B-CC323E8FC3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6557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9 Resim" descr="saglik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361" y="146248"/>
            <a:ext cx="795668" cy="834480"/>
          </a:xfrm>
          <a:prstGeom prst="rect">
            <a:avLst/>
          </a:prstGeom>
        </p:spPr>
      </p:pic>
      <p:sp>
        <p:nvSpPr>
          <p:cNvPr id="8" name="10 Metin kutusu"/>
          <p:cNvSpPr txBox="1"/>
          <p:nvPr/>
        </p:nvSpPr>
        <p:spPr>
          <a:xfrm>
            <a:off x="971600" y="18864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T.C. Sağlık Bakanlığı</a:t>
            </a:r>
          </a:p>
          <a:p>
            <a:r>
              <a:rPr lang="tr-TR" b="1" dirty="0">
                <a:latin typeface="Arial" pitchFamily="34" charset="0"/>
                <a:cs typeface="Arial" pitchFamily="34" charset="0"/>
              </a:rPr>
              <a:t>Türkiye</a:t>
            </a:r>
            <a:r>
              <a:rPr lang="tr-TR" b="1" baseline="0" dirty="0">
                <a:latin typeface="Arial" pitchFamily="34" charset="0"/>
                <a:cs typeface="Arial" pitchFamily="34" charset="0"/>
              </a:rPr>
              <a:t> Halk Sağlığı Kurumu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2 Dikdörtgen"/>
          <p:cNvSpPr/>
          <p:nvPr/>
        </p:nvSpPr>
        <p:spPr>
          <a:xfrm>
            <a:off x="1115616" y="836712"/>
            <a:ext cx="7488832" cy="720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cover dir="rd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0516A-3603-4678-B314-C6F72CD235DF}" type="datetimeFigureOut">
              <a:rPr lang="tr-TR" smtClean="0"/>
              <a:pPr/>
              <a:t>3.01.2024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69892-4060-42EE-ABB5-BEF9899617DD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9 Resim" descr="sagliklog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66361" y="146248"/>
            <a:ext cx="795668" cy="834480"/>
          </a:xfrm>
          <a:prstGeom prst="rect">
            <a:avLst/>
          </a:prstGeom>
        </p:spPr>
      </p:pic>
      <p:sp>
        <p:nvSpPr>
          <p:cNvPr id="8" name="10 Metin kutusu"/>
          <p:cNvSpPr txBox="1"/>
          <p:nvPr/>
        </p:nvSpPr>
        <p:spPr>
          <a:xfrm>
            <a:off x="971600" y="18864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T.C. Sağlık Bakanlığı</a:t>
            </a:r>
          </a:p>
          <a:p>
            <a:r>
              <a:rPr lang="tr-TR" b="1" dirty="0">
                <a:latin typeface="Arial" pitchFamily="34" charset="0"/>
                <a:cs typeface="Arial" pitchFamily="34" charset="0"/>
              </a:rPr>
              <a:t>Türkiye</a:t>
            </a:r>
            <a:r>
              <a:rPr lang="tr-TR" b="1" baseline="0" dirty="0">
                <a:latin typeface="Arial" pitchFamily="34" charset="0"/>
                <a:cs typeface="Arial" pitchFamily="34" charset="0"/>
              </a:rPr>
              <a:t> Halk Sağlığı Kurumu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2 Dikdörtgen"/>
          <p:cNvSpPr/>
          <p:nvPr/>
        </p:nvSpPr>
        <p:spPr>
          <a:xfrm>
            <a:off x="1115616" y="836712"/>
            <a:ext cx="7488832" cy="7200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11 Resim" descr="sagliklogo-1.png"/>
          <p:cNvPicPr>
            <a:picLocks noChangeAspect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10000"/>
          </a:blip>
          <a:srcRect l="11243" r="23197"/>
          <a:stretch>
            <a:fillRect/>
          </a:stretch>
        </p:blipFill>
        <p:spPr>
          <a:xfrm>
            <a:off x="6624736" y="116632"/>
            <a:ext cx="2519264" cy="66576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1363"/>
            <a:ext cx="675132" cy="67665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357158" y="3105835"/>
            <a:ext cx="37107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algn="ctr"/>
            <a:r>
              <a:rPr lang="tr-TR" sz="4000" dirty="0" smtClean="0"/>
              <a:t>NEZİHA BAL                 İLKOKULU</a:t>
            </a:r>
            <a:endParaRPr lang="tr-TR" sz="4000" dirty="0"/>
          </a:p>
        </p:txBody>
      </p:sp>
      <p:sp>
        <p:nvSpPr>
          <p:cNvPr id="3" name="Dikdörtgen 2"/>
          <p:cNvSpPr/>
          <p:nvPr/>
        </p:nvSpPr>
        <p:spPr>
          <a:xfrm>
            <a:off x="395536" y="1268760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2023 </a:t>
            </a:r>
            <a:r>
              <a:rPr lang="tr-TR" sz="2800" b="1" dirty="0" smtClean="0"/>
              <a:t>(Temmuz - Aralık)</a:t>
            </a: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/>
              <a:t>‘‘Bilişim Teknolojilerinin Bilinçli, Güvenli, Etkin Kullanımı Farkındalık Çalışmaları’’ </a:t>
            </a:r>
          </a:p>
          <a:p>
            <a:pPr algn="ctr"/>
            <a:r>
              <a:rPr lang="tr-TR" sz="2800" b="1" dirty="0"/>
              <a:t>Faaliyet Raporu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18845"/>
            <a:ext cx="4724100" cy="331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45746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141277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778607" y="1196752"/>
            <a:ext cx="5586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YEREL EYLEM PLANI ÇALIŞMALARI  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323528" y="1569566"/>
            <a:ext cx="8267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/>
              <a:t>İl Yerel Eylem Planında aşağıdaki bilgilerin tarafımıza iletilmesi yeterlidir. Yerel Eylem Planında yer faaliyetlere ilişkin ihtiyaçlar doğrultusunda yıllık güncellemeler paydaşlarla işbirliğinde sağlanabilir. 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14" name="Tablo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30733559"/>
                  </p:ext>
                </p:extLst>
              </p:nvPr>
            </p:nvGraphicFramePr>
            <p:xfrm>
              <a:off x="756950" y="2492896"/>
              <a:ext cx="7991514" cy="32159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9575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3995757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643199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İl Yerel Planı gerçekleşme %si hesaplama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2023 yılı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2572797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Eylem planında yer alan toplam faaliyet sayısı:</a:t>
                          </a:r>
                          <a:r>
                            <a:rPr lang="tr-TR" baseline="0" dirty="0"/>
                            <a:t/>
                          </a:r>
                        </a:p>
                        <a:p>
                          <a:endParaRPr lang="tr-TR" baseline="0" dirty="0"/>
                        </a:p>
                        <a:p>
                          <a:r>
                            <a:rPr lang="tr-TR" baseline="0" dirty="0"/>
                            <a:t>Gerçekleşen faaliyet sayısı: 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tr-TR" dirty="0"/>
                            <a:t>2023 yılı eylem planı gerçekleşme oranı </a:t>
                          </a:r>
                        </a:p>
                        <a:p>
                          <a:pPr marL="0" marR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tr-TR" dirty="0"/>
                        </a:p>
                        <a:p>
                          <a:pPr marL="0" marR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tr-TR" dirty="0"/>
                            <a:t>(Eylem planında yer alan gerçekleşen</a:t>
                          </a:r>
                          <a:r>
                            <a:rPr lang="tr-TR" baseline="0" dirty="0"/>
                            <a:t> faaliyetler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tr-TR" i="1" baseline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oMath>
                          </a14:m>
                          <a:r>
                            <a:rPr lang="tr-TR" baseline="0" dirty="0"/>
                            <a:t> 100) / </a:t>
                          </a:r>
                          <a:r>
                            <a:rPr lang="tr-TR" dirty="0"/>
                            <a:t>Tüm faaliyetler</a:t>
                          </a:r>
                          <a:r>
                            <a:rPr lang="tr-TR" baseline="0" dirty="0"/>
                            <a:t/>
                          </a:r>
                          <a:endParaRPr lang="tr-TR" dirty="0"/>
                        </a:p>
                        <a:p>
                          <a:pPr marL="0" marR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tr-TR" dirty="0"/>
                        </a:p>
                        <a:p>
                          <a:pPr marL="0" marR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tr-TR" dirty="0"/>
                            <a:t>şeklinde hesaplanması</a:t>
                          </a:r>
                          <a:r>
                            <a:rPr lang="tr-TR" baseline="0" dirty="0"/>
                            <a:t/>
                          </a:r>
                        </a:p>
                        <a:p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4" name="Tablo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4030733559"/>
                  </p:ext>
                </p:extLst>
              </p:nvPr>
            </p:nvGraphicFramePr>
            <p:xfrm>
              <a:off x="756950" y="2492896"/>
              <a:ext cx="7991514" cy="32159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95757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0000"/>
                        </a:ext>
                      </a:extLst>
                    </a:gridCol>
                    <a:gridCol w="3995757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0001"/>
                        </a:ext>
                      </a:extLst>
                    </a:gridCol>
                  </a:tblGrid>
                  <a:tr h="643199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İl Yerel Planı gerçekleşme %si hesaplama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2023 yılı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000"/>
                      </a:ext>
                    </a:extLst>
                  </a:tr>
                  <a:tr h="2572797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Eylem planında yer alan toplam faaliyet sayısı:</a:t>
                          </a:r>
                        </a:p>
                        <a:p>
                          <a:endParaRPr lang="tr-TR" baseline="0" dirty="0"/>
                        </a:p>
                        <a:p>
                          <a:r>
                            <a:rPr lang="tr-TR" baseline="0" dirty="0"/>
                            <a:t>Gerçekleşen faaliyet sayısı: </a:t>
                          </a:r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3"/>
                          <a:stretch>
                            <a:fillRect l="-100152" t="-26241" r="-610" b="-4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693B216B-8FF6-47DD-AE0A-CF1644EECC3F}"/>
              </a:ext>
            </a:extLst>
          </p:cNvPr>
          <p:cNvSpPr/>
          <p:nvPr/>
        </p:nvSpPr>
        <p:spPr>
          <a:xfrm>
            <a:off x="590462" y="5954278"/>
            <a:ext cx="8267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tr-TR" b="1" dirty="0"/>
              <a:t>Faaliyet sayıları belirtilirken yalnızca eylem planında sorumlu olunan (işbirlikçi kurum olunan faaliyetler hariç) faaliyetler dikkate alınmalıdır.</a:t>
            </a:r>
          </a:p>
        </p:txBody>
      </p:sp>
    </p:spTree>
    <p:extLst>
      <p:ext uri="{BB962C8B-B14F-4D97-AF65-F5344CB8AC3E}">
        <p14:creationId xmlns="" xmlns:p14="http://schemas.microsoft.com/office/powerpoint/2010/main" val="1438009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141277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778607" y="1196752"/>
            <a:ext cx="5586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800" b="1" dirty="0">
                <a:solidFill>
                  <a:srgbClr val="FF0000"/>
                </a:solidFill>
              </a:rPr>
              <a:t>YEREL EYLEM PLANI ÇALIŞMALARI  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323528" y="1569566"/>
            <a:ext cx="8267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/>
          </a:p>
        </p:txBody>
      </p:sp>
      <p:graphicFrame>
        <p:nvGraphicFramePr>
          <p:cNvPr id="14" name="Tablo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8370309"/>
              </p:ext>
            </p:extLst>
          </p:nvPr>
        </p:nvGraphicFramePr>
        <p:xfrm>
          <a:off x="566404" y="1783140"/>
          <a:ext cx="799151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95757">
                  <a:extLst>
                    <a:ext uri="{9D8B030D-6E8A-4147-A177-3AD203B41FA5}">
                      <a16:colId xmlns:a16="http://schemas.microsoft.com/office/drawing/2014/main" xmlns="" val="2965185810"/>
                    </a:ext>
                  </a:extLst>
                </a:gridCol>
              </a:tblGrid>
              <a:tr h="190822">
                <a:tc>
                  <a:txBody>
                    <a:bodyPr/>
                    <a:lstStyle/>
                    <a:p>
                      <a:r>
                        <a:rPr lang="tr-TR" dirty="0"/>
                        <a:t>Gerçekleşen faaliyetlerin eylem planında yer alan faaliyet numaraları: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Gerçekleşen faaliyetlerin eylem planında yer alan faaliyet adları: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822"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ÖRNEK: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445938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r>
                        <a:rPr lang="tr-TR" dirty="0"/>
                        <a:t>1.1.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Toplumun geneline yönelik bilişim teknolojilerinin, internetin ve sosyal medyanın bilinçli, güvenli ve etkin kullanımı konusunda farkındalık amaçlı eğitim, program, seminer, yürüyüş, stant kurulması gibi etkinliklerin düzenlenmesi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4370105"/>
                  </a:ext>
                </a:extLst>
              </a:tr>
              <a:tr h="1908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2268911"/>
                  </a:ext>
                </a:extLst>
              </a:tr>
              <a:tr h="1908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6706381"/>
                  </a:ext>
                </a:extLst>
              </a:tr>
              <a:tr h="1908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8083425"/>
                  </a:ext>
                </a:extLst>
              </a:tr>
              <a:tr h="1908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897839"/>
                  </a:ext>
                </a:extLst>
              </a:tr>
              <a:tr h="1908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2701341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693B216B-8FF6-47DD-AE0A-CF1644EECC3F}"/>
              </a:ext>
            </a:extLst>
          </p:cNvPr>
          <p:cNvSpPr/>
          <p:nvPr/>
        </p:nvSpPr>
        <p:spPr>
          <a:xfrm>
            <a:off x="590462" y="5954278"/>
            <a:ext cx="8267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13444252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467544" y="112474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5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tr-TR" sz="5400" b="1" i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tr-TR" sz="5400" b="1" i="1" dirty="0" smtClean="0">
                <a:solidFill>
                  <a:schemeClr val="accent3">
                    <a:lumMod val="50000"/>
                  </a:schemeClr>
                </a:solidFill>
              </a:rPr>
              <a:t>Emeklerinize </a:t>
            </a:r>
            <a:r>
              <a:rPr lang="tr-TR" sz="5400" b="1" i="1" dirty="0">
                <a:solidFill>
                  <a:schemeClr val="accent3">
                    <a:lumMod val="50000"/>
                  </a:schemeClr>
                </a:solidFill>
              </a:rPr>
              <a:t>Sağlık…. </a:t>
            </a:r>
            <a:endParaRPr lang="tr-TR" sz="5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4724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5170088"/>
              </p:ext>
            </p:extLst>
          </p:nvPr>
        </p:nvGraphicFramePr>
        <p:xfrm>
          <a:off x="421884" y="1340769"/>
          <a:ext cx="8300233" cy="4483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89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29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24135"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>
                          <a:solidFill>
                            <a:schemeClr val="tx1"/>
                          </a:solidFill>
                          <a:effectLst/>
                        </a:rPr>
                        <a:t>Kurumsal çevrimiçi ortamlarda sosyal medya, web sitelerinde broşür, afiş, bilgi paylaşımı; seminer, eğitim, kısa videolar, vb. etkinliklerin yapılması</a:t>
                      </a:r>
                      <a:r>
                        <a:rPr lang="tr-TR" sz="24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tr-T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9354273"/>
                  </a:ext>
                </a:extLst>
              </a:tr>
              <a:tr h="18493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b="0" baseline="0" dirty="0">
                          <a:solidFill>
                            <a:schemeClr val="tx1"/>
                          </a:solidFill>
                          <a:effectLst/>
                        </a:rPr>
                        <a:t>Yapılan etkinliğin adı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chemeClr val="tx1"/>
                          </a:solidFill>
                          <a:effectLst/>
                        </a:rPr>
                        <a:t>Çevrimiçi ortamlarda yapılan paylaşım sayısı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0" dirty="0">
                          <a:solidFill>
                            <a:schemeClr val="tx1"/>
                          </a:solidFill>
                          <a:effectLst/>
                        </a:rPr>
                        <a:t>Çevrimiçi ortamlarda görüntülenme sayı</a:t>
                      </a:r>
                      <a:r>
                        <a:rPr lang="tr-TR" sz="2400" b="0" baseline="0" dirty="0">
                          <a:solidFill>
                            <a:schemeClr val="tx1"/>
                          </a:solidFill>
                          <a:effectLst/>
                        </a:rPr>
                        <a:t>sı</a:t>
                      </a: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9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Tüm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Sınıflarda 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Eğitim-Sunum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Kısa Videolar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tr-T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95539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xmlns="" id="{06C145B2-E416-4950-A97B-F82CEBFC6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6371496"/>
              </p:ext>
            </p:extLst>
          </p:nvPr>
        </p:nvGraphicFramePr>
        <p:xfrm>
          <a:off x="323528" y="1412775"/>
          <a:ext cx="8496943" cy="4140657"/>
        </p:xfrm>
        <a:graphic>
          <a:graphicData uri="http://schemas.openxmlformats.org/drawingml/2006/table">
            <a:tbl>
              <a:tblPr firstRow="1" firstCol="1" bandRow="1"/>
              <a:tblGrid>
                <a:gridCol w="1684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4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4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43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38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22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8224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36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Eğitim Seminerleri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Hedef kitle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0-6 yaş anne baba ve okul öncesi ve kreş öğretmenleri toplam sayı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Ebeveyn sayısı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Öğretmen sayısı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Sağlık çalışanı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Diğer 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sayı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06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Davranışsal Bağımlılık Eğitimleri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639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Yapılan etkinliklerde (denetim, yürüyüş, doğa gezisi ve sportif aktiviteler, bisiklet sürme, geleneksel oyunlar vb.) ulaşılan kişi sayısı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Katılan çocuk genç sayısı (18 yaş altı)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Katılan yetişkin sayısı (18 yaş üstü) </a:t>
                      </a:r>
                      <a:endParaRPr lang="tr-TR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75" marR="449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68910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/>
              <a:t>Faaliyetlerin Medyaya Yansıması </a:t>
            </a:r>
            <a:endParaRPr lang="tr-TR" sz="4000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252896" y="5733256"/>
            <a:ext cx="8567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Yapılan çalışmaların görünürlüğünün sağlanması ve çevrimiçi ortamlarda da farkındalığın sağlanması amacıyla kurumsal web sitesi,  sosyal medya hesapları gibi çevrimiçi ortamlarda da duyurulması önemlidir. </a:t>
            </a:r>
          </a:p>
        </p:txBody>
      </p:sp>
    </p:spTree>
    <p:extLst>
      <p:ext uri="{BB962C8B-B14F-4D97-AF65-F5344CB8AC3E}">
        <p14:creationId xmlns="" xmlns:p14="http://schemas.microsoft.com/office/powerpoint/2010/main" val="15318911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/>
              <a:t>Faaliyet Fotoğrafları</a:t>
            </a:r>
            <a:r>
              <a:rPr lang="tr-TR" sz="4000" b="1" dirty="0">
                <a:solidFill>
                  <a:srgbClr val="FF0000"/>
                </a:solidFill>
              </a:rPr>
              <a:t>*</a:t>
            </a:r>
            <a:endParaRPr lang="tr-TR" sz="4000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5301208"/>
            <a:ext cx="837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*Etkinleri fotoğraflarken katılımcıların yüzlerini almadan arkadan veya uzaktan toplu olarak görüntünün alınması, web sitelerindeki paylaşımların etik uygunluğu açısından  önemlidir. Ayrıca </a:t>
            </a:r>
            <a:r>
              <a:rPr lang="tr-TR" dirty="0" err="1">
                <a:solidFill>
                  <a:srgbClr val="FF0000"/>
                </a:solidFill>
              </a:rPr>
              <a:t>pandemi</a:t>
            </a:r>
            <a:r>
              <a:rPr lang="tr-TR" dirty="0">
                <a:solidFill>
                  <a:srgbClr val="FF0000"/>
                </a:solidFill>
              </a:rPr>
              <a:t> tedbirleri dikkate alınarak faaliyetlerin gerçekleştirilmesi ve maske, mesafe kurallarına riayet dilerek fotoğraflanması unutulmamalıdır.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3465643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/>
              <a:t>Faaliyet Fotoğrafları</a:t>
            </a:r>
            <a:r>
              <a:rPr lang="tr-TR" sz="4000" b="1" dirty="0">
                <a:solidFill>
                  <a:srgbClr val="FF0000"/>
                </a:solidFill>
              </a:rPr>
              <a:t>*</a:t>
            </a:r>
            <a:endParaRPr lang="tr-TR" sz="4000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4" y="5301208"/>
            <a:ext cx="837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*Etkinleri fotoğraflarken katılımcıların yüzlerini almadan arkadan veya uzaktan toplu olarak görüntünün alınması, web sitelerindeki paylaşımların etik uygunluğu açısından  önemlidir. Ayrıca </a:t>
            </a:r>
            <a:r>
              <a:rPr lang="tr-TR" dirty="0" err="1">
                <a:solidFill>
                  <a:srgbClr val="FF0000"/>
                </a:solidFill>
              </a:rPr>
              <a:t>pandemi</a:t>
            </a:r>
            <a:r>
              <a:rPr lang="tr-TR" dirty="0">
                <a:solidFill>
                  <a:srgbClr val="FF0000"/>
                </a:solidFill>
              </a:rPr>
              <a:t> tedbirleri dikkate alınarak faaliyetlerin gerçekleştirilmesi ve maske, mesafe kurallarına riayet dilerek fotoğraflanması unutulmamalıdır.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1759814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/>
              <a:t>İmza Föyü</a:t>
            </a:r>
            <a:r>
              <a:rPr lang="tr-TR" sz="4000" b="1" dirty="0">
                <a:solidFill>
                  <a:srgbClr val="FF0000"/>
                </a:solidFill>
              </a:rPr>
              <a:t>*</a:t>
            </a:r>
            <a:endParaRPr lang="tr-TR" sz="4000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52896" y="5373216"/>
            <a:ext cx="8495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dirty="0">
                <a:solidFill>
                  <a:srgbClr val="FF0000"/>
                </a:solidFill>
              </a:rPr>
              <a:t>* Yapılan çalışmada İmza föyü etkinlik için yapılan bir kanıttır. 18 yaş ve üstü katılımcıların, eğitim, seminer, konferans </a:t>
            </a:r>
            <a:r>
              <a:rPr lang="tr-TR" dirty="0" err="1">
                <a:solidFill>
                  <a:srgbClr val="FF0000"/>
                </a:solidFill>
              </a:rPr>
              <a:t>vb</a:t>
            </a:r>
            <a:r>
              <a:rPr lang="tr-TR" dirty="0">
                <a:solidFill>
                  <a:srgbClr val="FF0000"/>
                </a:solidFill>
              </a:rPr>
              <a:t> etkinliklere katılım sağlayan kişilerin adı soyadı, imzası olan sayfanın fotoğrafını buraya yapıştırınız. İmza föylerine «etkinlikte kimliğimi belli eden fotoğraf ve görüntülerimin tanıtım raporlamalarda kullanılmasına izin veriyorum» ibaresi eklenmesi unutulmalıdır.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427756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/>
              <a:t>İmza Föyü</a:t>
            </a:r>
            <a:r>
              <a:rPr lang="tr-TR" sz="4000" b="1" dirty="0">
                <a:solidFill>
                  <a:srgbClr val="FF0000"/>
                </a:solidFill>
              </a:rPr>
              <a:t>*</a:t>
            </a:r>
            <a:endParaRPr lang="tr-TR" sz="4000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52896" y="5301208"/>
            <a:ext cx="84955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tr-TR" dirty="0">
                <a:solidFill>
                  <a:srgbClr val="FF0000"/>
                </a:solidFill>
              </a:rPr>
              <a:t>* Yapılan çalışmada İmza föyü etkinlik için yapılan bir kanıttır. 18 yaş ve üstü katılımcıların, eğitim, seminer, konferans </a:t>
            </a:r>
            <a:r>
              <a:rPr lang="tr-TR" dirty="0" err="1">
                <a:solidFill>
                  <a:srgbClr val="FF0000"/>
                </a:solidFill>
              </a:rPr>
              <a:t>vb</a:t>
            </a:r>
            <a:r>
              <a:rPr lang="tr-TR" dirty="0">
                <a:solidFill>
                  <a:srgbClr val="FF0000"/>
                </a:solidFill>
              </a:rPr>
              <a:t> etkinliklere katılım sağlayan kişilerin adı soyadı, imzası olan sayfanın fotoğrafını buraya yapıştırınız. İmza föylerinin altına «etkinlikte kimliğimi belli eden fotoğraf ve görüntülerimin tanıtım raporlamalarda kullanılmasına izin veriyorum» ibaresi eklenmesi unutulmalıdır.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16576248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850106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sz="1400" dirty="0"/>
              <a:t>                </a:t>
            </a:r>
            <a:r>
              <a:rPr lang="tr-TR" sz="1200" dirty="0">
                <a:solidFill>
                  <a:schemeClr val="accent5"/>
                </a:solidFill>
              </a:rPr>
              <a:t>T.C. Sağlık Bakanlığı 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            </a:t>
            </a:r>
            <a:r>
              <a:rPr lang="tr-TR" sz="1200" b="1" dirty="0"/>
              <a:t>       HALK SAĞLIĞI GENEL MÜDÜRLÜĞÜ</a:t>
            </a:r>
            <a:br>
              <a:rPr lang="tr-TR" sz="1200" b="1" dirty="0"/>
            </a:br>
            <a:r>
              <a:rPr lang="tr-TR" sz="1200" dirty="0"/>
              <a:t>                   Ruh Sağlığı Dairesi Başkanlığı</a:t>
            </a:r>
            <a:br>
              <a:rPr lang="tr-TR" sz="1200" dirty="0"/>
            </a:br>
            <a:endParaRPr lang="tr-TR" sz="1200" dirty="0"/>
          </a:p>
        </p:txBody>
      </p:sp>
      <p:sp>
        <p:nvSpPr>
          <p:cNvPr id="7" name="Dikdörtgen 6"/>
          <p:cNvSpPr/>
          <p:nvPr/>
        </p:nvSpPr>
        <p:spPr>
          <a:xfrm>
            <a:off x="611560" y="220486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Değerlendirmeleriniz </a:t>
            </a:r>
          </a:p>
          <a:p>
            <a:pPr algn="ctr"/>
            <a:r>
              <a:rPr lang="tr-TR" sz="4000" b="1" dirty="0">
                <a:solidFill>
                  <a:srgbClr val="FF0000"/>
                </a:solidFill>
              </a:rPr>
              <a:t>Başarılı Uygulamalar ve Engeller </a:t>
            </a:r>
            <a:endParaRPr lang="tr-TR" sz="4000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96" y="370360"/>
            <a:ext cx="675132" cy="676656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67545" y="5541039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Başarılı uygulamaları iyi uygulama örneği olarak örmek teşkil edilmesi için  paylaşabilirsiniz,.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Yapılan çalışmalarda karşılaşılan güçlükler ve geliştirilmesi gereken alanlardaki ihtiyaçlara yönelik katkı sağlayabilirsiniz. </a:t>
            </a:r>
          </a:p>
        </p:txBody>
      </p:sp>
    </p:spTree>
    <p:extLst>
      <p:ext uri="{BB962C8B-B14F-4D97-AF65-F5344CB8AC3E}">
        <p14:creationId xmlns="" xmlns:p14="http://schemas.microsoft.com/office/powerpoint/2010/main" val="2804545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1703</TotalTime>
  <Words>575</Words>
  <Application>Microsoft Office PowerPoint</Application>
  <PresentationFormat>Ekran Gösterisi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Tema1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  <vt:lpstr>                T.C. Sağlık Bakanlığı                     HALK SAĞLIĞI GENEL MÜDÜRLÜĞÜ                    Ruh Sağlığı Dairesi Başkanlığı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İZLEM MERKEZLERİ (ÇİM)</dc:title>
  <dc:creator>Thsk</dc:creator>
  <cp:lastModifiedBy>NezihaBaL</cp:lastModifiedBy>
  <cp:revision>274</cp:revision>
  <cp:lastPrinted>2015-10-12T06:52:02Z</cp:lastPrinted>
  <dcterms:created xsi:type="dcterms:W3CDTF">2015-07-24T06:28:43Z</dcterms:created>
  <dcterms:modified xsi:type="dcterms:W3CDTF">2024-01-03T07:27:12Z</dcterms:modified>
</cp:coreProperties>
</file>